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7449DE-A2C5-4298-6849-94418AA86FBE}" v="448" dt="2023-04-18T16:36:58.324"/>
    <p1510:client id="{5FFC662E-7B14-455F-AF99-08D116B3E942}" v="1940" dt="2023-04-18T03:07:16.970"/>
    <p1510:client id="{9787AB9B-61C4-B0CB-E4C8-111BB5401665}" v="2" dt="2023-04-18T16:13:09.0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2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20/04/2023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b="1" dirty="0">
                <a:cs typeface="Calibri Light"/>
              </a:rPr>
              <a:t>MockUp Entrega 1 IIC2513</a:t>
            </a:r>
            <a:endParaRPr lang="es-ES" b="1">
              <a:cs typeface="Calibri Light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Calibri" panose="020B0604020202020204" pitchFamily="34" charset="0"/>
              <a:buChar char="-"/>
            </a:pPr>
            <a:r>
              <a:rPr lang="es-ES" dirty="0">
                <a:cs typeface="Calibri" panose="020F0502020204030204"/>
              </a:rPr>
              <a:t>Gonzalo Irarrázaval G.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es-ES" dirty="0">
                <a:cs typeface="Calibri" panose="020F0502020204030204"/>
              </a:rPr>
              <a:t>Sebastián López A.</a:t>
            </a: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C687F04-D7A0-EDDC-B848-439A50CE8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010" y="128280"/>
            <a:ext cx="4929352" cy="4906689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DC1BE0BF-4042-62F2-6514-3781E7383DAA}"/>
              </a:ext>
            </a:extLst>
          </p:cNvPr>
          <p:cNvSpPr/>
          <p:nvPr/>
        </p:nvSpPr>
        <p:spPr>
          <a:xfrm>
            <a:off x="5337863" y="5120701"/>
            <a:ext cx="1584281" cy="72065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000" b="1" dirty="0">
                <a:cs typeface="Calibri"/>
              </a:rPr>
              <a:t>¡Cambiar Recursos!</a:t>
            </a:r>
            <a:endParaRPr lang="es-ES" sz="2000">
              <a:cs typeface="Calibri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537B0C06-3B18-72E4-06A8-1256E8110D2D}"/>
              </a:ext>
            </a:extLst>
          </p:cNvPr>
          <p:cNvSpPr/>
          <p:nvPr/>
        </p:nvSpPr>
        <p:spPr>
          <a:xfrm>
            <a:off x="7123231" y="5115447"/>
            <a:ext cx="1472222" cy="7094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000" b="1" dirty="0">
                <a:solidFill>
                  <a:schemeClr val="tx1"/>
                </a:solidFill>
                <a:cs typeface="Calibri"/>
              </a:rPr>
              <a:t>¡Construir Aldea!</a:t>
            </a:r>
            <a:endParaRPr lang="es-ES" sz="2000" dirty="0">
              <a:solidFill>
                <a:schemeClr val="tx1"/>
              </a:solidFill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16B3B0D-21CB-A992-6C27-2683BBD15728}"/>
              </a:ext>
            </a:extLst>
          </p:cNvPr>
          <p:cNvSpPr/>
          <p:nvPr/>
        </p:nvSpPr>
        <p:spPr>
          <a:xfrm>
            <a:off x="4889782" y="5974050"/>
            <a:ext cx="2189398" cy="46987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000" b="1" dirty="0">
                <a:solidFill>
                  <a:schemeClr val="tx1"/>
                </a:solidFill>
                <a:cs typeface="Calibri"/>
              </a:rPr>
              <a:t>Terminar Turno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05C5991-59A8-322C-477E-AD434611166E}"/>
              </a:ext>
            </a:extLst>
          </p:cNvPr>
          <p:cNvSpPr/>
          <p:nvPr/>
        </p:nvSpPr>
        <p:spPr>
          <a:xfrm>
            <a:off x="3662004" y="5119929"/>
            <a:ext cx="1494633" cy="70944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000" b="1" dirty="0">
                <a:cs typeface="Calibri"/>
              </a:rPr>
              <a:t>¡Lanzar Dados!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3B0005F-749A-2B6D-E180-39DCBE7F95A4}"/>
              </a:ext>
            </a:extLst>
          </p:cNvPr>
          <p:cNvSpPr txBox="1"/>
          <p:nvPr/>
        </p:nvSpPr>
        <p:spPr>
          <a:xfrm>
            <a:off x="201705" y="285750"/>
            <a:ext cx="3126441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>
                <a:cs typeface="Calibri"/>
              </a:rPr>
              <a:t>Vista "Tipo" en el inicio de un turno:</a:t>
            </a:r>
          </a:p>
          <a:p>
            <a:endParaRPr lang="es-ES" dirty="0">
              <a:cs typeface="Calibri"/>
            </a:endParaRPr>
          </a:p>
          <a:p>
            <a:r>
              <a:rPr lang="es-ES" dirty="0">
                <a:cs typeface="Calibri"/>
              </a:rPr>
              <a:t>Consideraciones:</a:t>
            </a:r>
          </a:p>
          <a:p>
            <a:pPr marL="285750" indent="-285750">
              <a:buFont typeface="Calibri"/>
              <a:buChar char="-"/>
            </a:pPr>
            <a:r>
              <a:rPr lang="es-ES" dirty="0">
                <a:cs typeface="Calibri"/>
              </a:rPr>
              <a:t>Al comienzo del turno solo se puede apretar el botón "lanzar dados"</a:t>
            </a:r>
          </a:p>
          <a:p>
            <a:pPr marL="285750" indent="-285750">
              <a:buFont typeface="Calibri"/>
              <a:buChar char="-"/>
            </a:pPr>
            <a:r>
              <a:rPr lang="es-ES" dirty="0">
                <a:cs typeface="Calibri"/>
              </a:rPr>
              <a:t>El botón "Construir Aldea" solo estará habilitado si tienen los recursos necesarios.</a:t>
            </a:r>
          </a:p>
        </p:txBody>
      </p:sp>
    </p:spTree>
    <p:extLst>
      <p:ext uri="{BB962C8B-B14F-4D97-AF65-F5344CB8AC3E}">
        <p14:creationId xmlns:p14="http://schemas.microsoft.com/office/powerpoint/2010/main" val="2124059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BA5AB0-3169-4C87-1881-0530EC1CF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Paso 1: Generación Tablero Aleatorio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BCEB2C-7008-5B4C-ECBE-CF537602E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9142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z="2200" dirty="0">
                <a:cs typeface="Calibri"/>
              </a:rPr>
              <a:t>Para cada partida existe un tablero de 4x4 con exactamente 4 casillas de cada tipo (Arcilla, Madera, Trigo y Desierto).</a:t>
            </a:r>
          </a:p>
          <a:p>
            <a:r>
              <a:rPr lang="es-ES" sz="2200" dirty="0">
                <a:cs typeface="Calibri"/>
              </a:rPr>
              <a:t>La distribución de las casillas es aleatoria y cambia para cada partida.</a:t>
            </a: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08E9CF00-3B3E-8198-37A2-08BC720FD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262" y="2963917"/>
            <a:ext cx="3531475" cy="353147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BC4FBAF-FF06-25AB-1F09-F51E0C34A14C}"/>
              </a:ext>
            </a:extLst>
          </p:cNvPr>
          <p:cNvSpPr txBox="1"/>
          <p:nvPr/>
        </p:nvSpPr>
        <p:spPr>
          <a:xfrm>
            <a:off x="7968156" y="5892362"/>
            <a:ext cx="638503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>
                <a:cs typeface="Calibri"/>
              </a:rPr>
              <a:t>Ejemplo de tablero</a:t>
            </a:r>
          </a:p>
          <a:p>
            <a:r>
              <a:rPr lang="es-ES" dirty="0">
                <a:cs typeface="Calibri"/>
              </a:rPr>
              <a:t>Fuente: Elaboración propia</a:t>
            </a:r>
          </a:p>
        </p:txBody>
      </p:sp>
    </p:spTree>
    <p:extLst>
      <p:ext uri="{BB962C8B-B14F-4D97-AF65-F5344CB8AC3E}">
        <p14:creationId xmlns:p14="http://schemas.microsoft.com/office/powerpoint/2010/main" val="762583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709DF3-C274-E80F-FD5C-759F732BF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Paso 2: Turno Jugador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1DA21A-23F6-7217-B1CE-F3A9850E1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>
                <a:cs typeface="Calibri"/>
              </a:rPr>
              <a:t>Lanzar dados</a:t>
            </a:r>
          </a:p>
          <a:p>
            <a:r>
              <a:rPr lang="es-ES" dirty="0">
                <a:cs typeface="Calibri"/>
              </a:rPr>
              <a:t>Recibir recursos</a:t>
            </a:r>
          </a:p>
          <a:p>
            <a:r>
              <a:rPr lang="es-ES" dirty="0">
                <a:cs typeface="Calibri"/>
              </a:rPr>
              <a:t>Cambiar cartas y/o Construir aldea</a:t>
            </a:r>
          </a:p>
        </p:txBody>
      </p:sp>
    </p:spTree>
    <p:extLst>
      <p:ext uri="{BB962C8B-B14F-4D97-AF65-F5344CB8AC3E}">
        <p14:creationId xmlns:p14="http://schemas.microsoft.com/office/powerpoint/2010/main" val="4046094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944781-C85A-5EBA-9856-CDB32E796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Lanzar dados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9B9D80-88CC-B0D8-7157-0FB698EC1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>
                <a:cs typeface="Calibri"/>
              </a:rPr>
              <a:t>Existen dos dados: uno con números del 1 al 3 y otros con recursos (arcilla, trigo y madera). </a:t>
            </a:r>
          </a:p>
          <a:p>
            <a:r>
              <a:rPr lang="es-ES" dirty="0">
                <a:cs typeface="Calibri"/>
              </a:rPr>
              <a:t>El jugador comienza su turno tirando los dados.</a:t>
            </a:r>
          </a:p>
        </p:txBody>
      </p:sp>
      <p:pic>
        <p:nvPicPr>
          <p:cNvPr id="4" name="Imagen 4" descr="Imagen que contiene Texto&#10;&#10;Descripción generada automáticamente">
            <a:extLst>
              <a:ext uri="{FF2B5EF4-FFF2-40B4-BE49-F238E27FC236}">
                <a16:creationId xmlns:a16="http://schemas.microsoft.com/office/drawing/2014/main" id="{087CC334-2C32-EEF4-8895-A4C750761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199" y="5027065"/>
            <a:ext cx="2351361" cy="1113111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696A336-525E-A541-E947-F6D8A1A501AD}"/>
              </a:ext>
            </a:extLst>
          </p:cNvPr>
          <p:cNvSpPr txBox="1"/>
          <p:nvPr/>
        </p:nvSpPr>
        <p:spPr>
          <a:xfrm>
            <a:off x="4138448" y="6260223"/>
            <a:ext cx="5340568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200" dirty="0">
                <a:cs typeface="Calibri"/>
              </a:rPr>
              <a:t>Ejemplo de resultado: "(2, trigo)".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BE29A24-86EA-C5F4-775A-209F4249BB06}"/>
              </a:ext>
            </a:extLst>
          </p:cNvPr>
          <p:cNvSpPr/>
          <p:nvPr/>
        </p:nvSpPr>
        <p:spPr>
          <a:xfrm>
            <a:off x="4861034" y="3573517"/>
            <a:ext cx="2391103" cy="109044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500" b="1" dirty="0">
                <a:cs typeface="Calibri"/>
              </a:rPr>
              <a:t>¡Lanzar Dados!</a:t>
            </a:r>
          </a:p>
        </p:txBody>
      </p:sp>
    </p:spTree>
    <p:extLst>
      <p:ext uri="{BB962C8B-B14F-4D97-AF65-F5344CB8AC3E}">
        <p14:creationId xmlns:p14="http://schemas.microsoft.com/office/powerpoint/2010/main" val="3415927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944781-C85A-5EBA-9856-CDB32E796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Recibir Recursos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9B9D80-88CC-B0D8-7157-0FB698EC1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>
                <a:cs typeface="Calibri"/>
              </a:rPr>
              <a:t>El jugador recibe la cantidad y tipo de recursos que señalan los dados.</a:t>
            </a:r>
          </a:p>
          <a:p>
            <a:r>
              <a:rPr lang="es-ES" dirty="0">
                <a:cs typeface="Calibri"/>
              </a:rPr>
              <a:t>Además, por cada aldea construida (se explica más adelante), el jugador recibe un recurso adicional (del tipo que indica la casilla en donde esté construida dicha aldea). </a:t>
            </a:r>
          </a:p>
        </p:txBody>
      </p:sp>
      <p:pic>
        <p:nvPicPr>
          <p:cNvPr id="6" name="Imagen 6" descr="Imagen que contiene pequeño, remoto, tabla, vídeo&#10;&#10;Descripción generada automáticamente">
            <a:extLst>
              <a:ext uri="{FF2B5EF4-FFF2-40B4-BE49-F238E27FC236}">
                <a16:creationId xmlns:a16="http://schemas.microsoft.com/office/drawing/2014/main" id="{30382BA3-7AF9-2379-CB80-7AE3A509F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642" y="3869962"/>
            <a:ext cx="2572407" cy="2336869"/>
          </a:xfrm>
          <a:prstGeom prst="rect">
            <a:avLst/>
          </a:prstGeom>
        </p:spPr>
      </p:pic>
      <p:pic>
        <p:nvPicPr>
          <p:cNvPr id="8" name="Imagen 8">
            <a:extLst>
              <a:ext uri="{FF2B5EF4-FFF2-40B4-BE49-F238E27FC236}">
                <a16:creationId xmlns:a16="http://schemas.microsoft.com/office/drawing/2014/main" id="{D817707A-F28B-139D-8769-76881FA35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6951" y="3526655"/>
            <a:ext cx="2664373" cy="2655624"/>
          </a:xfrm>
          <a:prstGeom prst="rect">
            <a:avLst/>
          </a:prstGeom>
        </p:spPr>
      </p:pic>
      <p:pic>
        <p:nvPicPr>
          <p:cNvPr id="9" name="Imagen 9" descr="Imagen que contiene alimentos, firmar, pastel&#10;&#10;Descripción generada automáticamente">
            <a:extLst>
              <a:ext uri="{FF2B5EF4-FFF2-40B4-BE49-F238E27FC236}">
                <a16:creationId xmlns:a16="http://schemas.microsoft.com/office/drawing/2014/main" id="{57357AA4-0803-02AF-B5D7-B72B480FA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4193" y="3753236"/>
            <a:ext cx="2362200" cy="2228737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06CCABD1-0CD8-E555-2D60-0DB74C67269A}"/>
              </a:ext>
            </a:extLst>
          </p:cNvPr>
          <p:cNvSpPr txBox="1"/>
          <p:nvPr/>
        </p:nvSpPr>
        <p:spPr>
          <a:xfrm>
            <a:off x="4033345" y="6115705"/>
            <a:ext cx="5340568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200" dirty="0">
                <a:cs typeface="Calibri"/>
              </a:rPr>
              <a:t>Aldeas de distintos jugadores</a:t>
            </a:r>
          </a:p>
        </p:txBody>
      </p:sp>
    </p:spTree>
    <p:extLst>
      <p:ext uri="{BB962C8B-B14F-4D97-AF65-F5344CB8AC3E}">
        <p14:creationId xmlns:p14="http://schemas.microsoft.com/office/powerpoint/2010/main" val="3106932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944781-C85A-5EBA-9856-CDB32E796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Cambiar Cartas y/o Construir Aldea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9B9D80-88CC-B0D8-7157-0FB698EC1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45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>
                <a:cs typeface="Calibri"/>
              </a:rPr>
              <a:t>Cada jugador tendrá la opción de cambiar 3 cartas iguales por 1 a elección. </a:t>
            </a:r>
          </a:p>
          <a:p>
            <a:r>
              <a:rPr lang="es-ES" dirty="0">
                <a:cs typeface="Calibri"/>
              </a:rPr>
              <a:t>Además, tiene la oportunidad de construir una aldea en el tablero (el lugar de dicha aldea se establecerá aleatoriamente).</a:t>
            </a:r>
          </a:p>
          <a:p>
            <a:r>
              <a:rPr lang="es-ES" dirty="0">
                <a:cs typeface="Calibri"/>
              </a:rPr>
              <a:t>Construir aldea solo estará habilitado si el jugador tiene los recursos necesarios: 3 maderas, 2 arcillas y 1 trigo</a:t>
            </a:r>
          </a:p>
          <a:p>
            <a:pPr marL="0" indent="0">
              <a:buNone/>
            </a:pPr>
            <a:endParaRPr lang="es-ES" dirty="0">
              <a:cs typeface="Calibri"/>
            </a:endParaRPr>
          </a:p>
          <a:p>
            <a:endParaRPr lang="es-ES" dirty="0">
              <a:cs typeface="Calibri"/>
            </a:endParaRPr>
          </a:p>
          <a:p>
            <a:endParaRPr lang="es-ES" dirty="0">
              <a:cs typeface="Calibri"/>
            </a:endParaRPr>
          </a:p>
          <a:p>
            <a:pPr marL="0" indent="0">
              <a:buNone/>
            </a:pPr>
            <a:endParaRPr lang="es-ES" dirty="0">
              <a:cs typeface="Calibri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8221E073-AC3F-8AD1-FFDA-525F17474991}"/>
              </a:ext>
            </a:extLst>
          </p:cNvPr>
          <p:cNvSpPr/>
          <p:nvPr/>
        </p:nvSpPr>
        <p:spPr>
          <a:xfrm>
            <a:off x="3455275" y="4493172"/>
            <a:ext cx="2391103" cy="1090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500" b="1" dirty="0">
                <a:cs typeface="Calibri"/>
              </a:rPr>
              <a:t>¡Cambiar Recursos!</a:t>
            </a:r>
            <a:endParaRPr lang="es-ES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0B31AF7-D1DD-DA5B-92A7-A0B90CB4A4D3}"/>
              </a:ext>
            </a:extLst>
          </p:cNvPr>
          <p:cNvSpPr/>
          <p:nvPr/>
        </p:nvSpPr>
        <p:spPr>
          <a:xfrm>
            <a:off x="6406055" y="4487918"/>
            <a:ext cx="2391103" cy="10904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500" b="1" dirty="0">
                <a:solidFill>
                  <a:schemeClr val="tx1"/>
                </a:solidFill>
                <a:cs typeface="Calibri"/>
              </a:rPr>
              <a:t>¡Construir Aldea!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345DE12-5E63-9AC7-A6B3-157BFDD29325}"/>
              </a:ext>
            </a:extLst>
          </p:cNvPr>
          <p:cNvSpPr/>
          <p:nvPr/>
        </p:nvSpPr>
        <p:spPr>
          <a:xfrm>
            <a:off x="4934606" y="5906815"/>
            <a:ext cx="2391103" cy="604345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sz="2500" b="1" dirty="0">
                <a:solidFill>
                  <a:schemeClr val="tx1"/>
                </a:solidFill>
                <a:cs typeface="Calibri"/>
              </a:rPr>
              <a:t>Terminar Turno</a:t>
            </a:r>
          </a:p>
        </p:txBody>
      </p:sp>
    </p:spTree>
    <p:extLst>
      <p:ext uri="{BB962C8B-B14F-4D97-AF65-F5344CB8AC3E}">
        <p14:creationId xmlns:p14="http://schemas.microsoft.com/office/powerpoint/2010/main" val="3971345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301DCC-5832-D7E8-E559-95496176F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Vista al elegir "Cambiar Recurso"</a:t>
            </a:r>
            <a:endParaRPr lang="es-ES" dirty="0"/>
          </a:p>
        </p:txBody>
      </p:sp>
      <p:pic>
        <p:nvPicPr>
          <p:cNvPr id="7" name="Imagen 7" descr="Interfaz de usuario gráfica, Diagrama&#10;&#10;Descripción generada automáticamente">
            <a:extLst>
              <a:ext uri="{FF2B5EF4-FFF2-40B4-BE49-F238E27FC236}">
                <a16:creationId xmlns:a16="http://schemas.microsoft.com/office/drawing/2014/main" id="{1EF13599-D6C8-08A7-44D9-540074909A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7389" y="1940445"/>
            <a:ext cx="9590361" cy="3885215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DB4359A8-B6DB-43EA-81B9-DCCB4BB5C190}"/>
              </a:ext>
            </a:extLst>
          </p:cNvPr>
          <p:cNvSpPr txBox="1"/>
          <p:nvPr/>
        </p:nvSpPr>
        <p:spPr>
          <a:xfrm>
            <a:off x="1510863" y="5990896"/>
            <a:ext cx="35603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>
                <a:cs typeface="Calibri"/>
              </a:rPr>
              <a:t>Vista al apretar "Cambiar Recurso"</a:t>
            </a:r>
            <a:endParaRPr lang="es-E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A71025B-B38D-909E-F2C4-E4A0173A96ED}"/>
              </a:ext>
            </a:extLst>
          </p:cNvPr>
          <p:cNvSpPr txBox="1"/>
          <p:nvPr/>
        </p:nvSpPr>
        <p:spPr>
          <a:xfrm>
            <a:off x="7120760" y="5990896"/>
            <a:ext cx="35603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>
                <a:cs typeface="Calibri"/>
              </a:rPr>
              <a:t>Vista al elegir cual recurso cambiar</a:t>
            </a:r>
          </a:p>
        </p:txBody>
      </p:sp>
    </p:spTree>
    <p:extLst>
      <p:ext uri="{BB962C8B-B14F-4D97-AF65-F5344CB8AC3E}">
        <p14:creationId xmlns:p14="http://schemas.microsoft.com/office/powerpoint/2010/main" val="1366081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F2226D-F6BC-1C7D-F1D5-20CE468B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Vista del Tablero al elegir "Construir Aldea"</a:t>
            </a: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BFC00C78-467E-AFC7-3467-8F337F610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8186" y="1685898"/>
            <a:ext cx="4929352" cy="4906689"/>
          </a:xfrm>
        </p:spPr>
      </p:pic>
    </p:spTree>
    <p:extLst>
      <p:ext uri="{BB962C8B-B14F-4D97-AF65-F5344CB8AC3E}">
        <p14:creationId xmlns:p14="http://schemas.microsoft.com/office/powerpoint/2010/main" val="122836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4110F2-2AD2-8543-31B9-A44DE751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Término del juego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53DCD9-4FBC-ECC5-BA3B-36CAFB065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dirty="0">
                <a:cs typeface="Calibri"/>
              </a:rPr>
              <a:t>El juego termina cuando un jugador construya 4 aldeas.</a:t>
            </a:r>
          </a:p>
          <a:p>
            <a:r>
              <a:rPr lang="es-ES" dirty="0">
                <a:cs typeface="Calibri"/>
              </a:rPr>
              <a:t>Este jugador será el ganador y se registrará su victoria en el historial de partidas. </a:t>
            </a:r>
          </a:p>
          <a:p>
            <a:endParaRPr lang="es-E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2936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Tema de Office</vt:lpstr>
      <vt:lpstr>MockUp Entrega 1 IIC2513</vt:lpstr>
      <vt:lpstr>Paso 1: Generación Tablero Aleatorio</vt:lpstr>
      <vt:lpstr>Paso 2: Turno Jugador</vt:lpstr>
      <vt:lpstr>Lanzar dados</vt:lpstr>
      <vt:lpstr>Recibir Recursos</vt:lpstr>
      <vt:lpstr>Cambiar Cartas y/o Construir Aldea</vt:lpstr>
      <vt:lpstr>Vista al elegir "Cambiar Recurso"</vt:lpstr>
      <vt:lpstr>Vista del Tablero al elegir "Construir Aldea"</vt:lpstr>
      <vt:lpstr>Término del juego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Moc</dc:title>
  <dc:creator/>
  <cp:lastModifiedBy/>
  <cp:revision>296</cp:revision>
  <dcterms:created xsi:type="dcterms:W3CDTF">2023-04-18T02:14:52Z</dcterms:created>
  <dcterms:modified xsi:type="dcterms:W3CDTF">2023-04-20T16:51:32Z</dcterms:modified>
</cp:coreProperties>
</file>

<file path=docProps/thumbnail.jpeg>
</file>